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4" r:id="rId4"/>
    <p:sldId id="271" r:id="rId5"/>
    <p:sldId id="270" r:id="rId6"/>
    <p:sldId id="259" r:id="rId7"/>
    <p:sldId id="260" r:id="rId8"/>
    <p:sldId id="261" r:id="rId9"/>
    <p:sldId id="272" r:id="rId10"/>
    <p:sldId id="262" r:id="rId11"/>
    <p:sldId id="264" r:id="rId12"/>
    <p:sldId id="265" r:id="rId13"/>
    <p:sldId id="275" r:id="rId14"/>
    <p:sldId id="276" r:id="rId15"/>
    <p:sldId id="277" r:id="rId16"/>
    <p:sldId id="278" r:id="rId17"/>
    <p:sldId id="266" r:id="rId18"/>
    <p:sldId id="279" r:id="rId19"/>
    <p:sldId id="267" r:id="rId20"/>
    <p:sldId id="280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2" d="100"/>
          <a:sy n="62" d="100"/>
        </p:scale>
        <p:origin x="6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8:47.4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12,'1'-1,"0"1,0-1,0 0,0 1,0-1,0 1,0 0,0-1,0 1,0 0,0 0,0-1,0 1,0 0,0 0,0 0,1 1,1-2,333-4,-203 7,48-4,189 4,-227 2,98 6,-206-6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9:17.6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113 0,'-12'177,"0"4,11-163,0-1,-9 34,6-32,1 0,-2 23,0 187,4 177,2-206,-2-185,-1 0,-4 20,0-1,-8 44,8-51,1 0,-3 52,-3 193,12-248,1-1,6 29,-3-24,-4-21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9:23.63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55,'831'0,"-701"-10,1539 11,-1472-10,1095 10,-668-2,-458-8,241 0,-260 0,117 2,-191 4,1 4,78 10,-56-3,-75-5,-14-1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9:27.1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0,'-1'98,"2"103,17-23,-15-147,3 65,-6 1047,-2-1125,0-1,-6 27,2-13,6-28,-1-3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9:35.4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12,'3'-1,"-1"0,0 0,0 0,0 0,1 0,-1 1,1-1,-1 1,0 0,1 0,-1 0,4 0,-4 0,85-4,-1 4,0 3,109 20,-78-11,-68-9,81 3,-106-7,1 1,1 0,-1 1,0 2,37 7,-46-7,1-1,-1 0,1-1,0-1,17-2,10 0,972 2,-943-5,-51 3,0 0,-1 2,24 1,66 5,-29-4,-36 7,-35-7,0 1,18 0,26-2,-25-1,0 2,51 7,-50-4,48 2,-44-5,242 1,-146-5,848 2,-813 13,-11 0,602-11,-381-4,-367 3,0 0,0 1,0 0,-1 0,1 1,10 4,-10-3,0-1,1 0,-1 0,1-1,11 1,-13-2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8:48.9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0,'1577'0,"-1469"10,-100-10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8:50.1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45,'1'0,"-1"1,0-1,1 1,-1-1,0 1,1-1,-1 0,1 1,-1-1,1 1,-1-1,0 0,1 0,-1 1,1-1,0 0,-1 0,1 0,-1 1,1-1,-1 0,1 0,-1 0,1 0,1 0,19 1,-17-1,516 3,-274-5,-213 2,0 0,0-3,0 0,38-10,-20 1,1 3,-1 2,58 1,-101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8:51.2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1,'1725'0,"-1729"0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8:55.4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0,'40'3,"-1"1,0 2,67 20,30 4,-23-16,201 1,-271-15,-11 1,1-2,-1-1,39-7,-36 4,0 1,0 2,57 4,-23-1,632 0,-697-1,-1 0,0 0,0-1,0 1,0-1,0 1,0-1,3-1,2-2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8:59.4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31,'0'0,"0"1,0-1,1 1,-1 0,0-1,1 1,-1-1,1 1,-1-1,0 1,1-1,-1 1,1-1,0 0,-1 1,1-1,-1 0,1 1,-1-1,1 0,0 0,-1 1,1-1,0 0,-1 0,1 0,0 0,-1 0,1 0,0 0,0 0,24-1,85-17,-72 10,0 2,69-2,350 10,-275-2,-172 0,0 1,-1 1,10 2,-11-3,4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9:00.7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30,'772'0,"-737"-2,60-10,-56 6,46-2,273 6,-274 3,-37-1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9:02.6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1,'426'21,"29"0,-51-21,-392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7T08:49:08.3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0,'1002'0,"-990"0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4C79A-8D66-4E9E-AA1C-716FD54ED439}" type="datetimeFigureOut">
              <a:rPr lang="zh-HK" altLang="en-US" smtClean="0"/>
              <a:t>18/4/2024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538DA-4D40-46EB-ACDF-E722BC14041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0546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18" Type="http://schemas.openxmlformats.org/officeDocument/2006/relationships/image" Target="../media/image15.png"/><Relationship Id="rId26" Type="http://schemas.openxmlformats.org/officeDocument/2006/relationships/image" Target="../media/image1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24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0.png"/><Relationship Id="rId10" Type="http://schemas.openxmlformats.org/officeDocument/2006/relationships/image" Target="../media/image11.png"/><Relationship Id="rId19" Type="http://schemas.openxmlformats.org/officeDocument/2006/relationships/customXml" Target="../ink/ink9.xml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Relationship Id="rId27" Type="http://schemas.openxmlformats.org/officeDocument/2006/relationships/customXml" Target="../ink/ink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470BD2-861F-4303-9933-8CBB9318F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sz="4800" dirty="0"/>
              <a:t>Different Learning Methods for Machine-Generated Text Detection</a:t>
            </a:r>
            <a:endParaRPr lang="zh-HK" altLang="en-US" sz="48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42D6049-89A9-4153-8F5E-820EC67A9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dirty="0"/>
              <a:t>Ng Man Tik</a:t>
            </a:r>
          </a:p>
          <a:p>
            <a:r>
              <a:rPr lang="en-US" altLang="zh-HK" dirty="0"/>
              <a:t>1155158302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96524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4B8F6-CD2D-4BD5-BFAE-7836493B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Model Choice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3402E3-A5C6-46E5-88B9-28D43D057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89232"/>
            <a:ext cx="9601200" cy="4482967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Evaluate </a:t>
            </a:r>
            <a:r>
              <a:rPr lang="en-US" altLang="zh-HK" sz="2400" b="1" dirty="0"/>
              <a:t>the </a:t>
            </a:r>
            <a:r>
              <a:rPr lang="en-US" altLang="zh-HK" sz="2400" b="1" dirty="0" err="1"/>
              <a:t>BiLSTM</a:t>
            </a:r>
            <a:r>
              <a:rPr lang="en-US" altLang="zh-HK" sz="2400" b="1" dirty="0"/>
              <a:t> model and variants </a:t>
            </a:r>
            <a:r>
              <a:rPr lang="en-US" altLang="zh-HK" sz="2400" dirty="0"/>
              <a:t>combining CNNs and Attention</a:t>
            </a:r>
          </a:p>
          <a:p>
            <a:r>
              <a:rPr lang="en-US" altLang="zh-HK" sz="2400" dirty="0"/>
              <a:t>Role of </a:t>
            </a:r>
            <a:r>
              <a:rPr lang="en-US" altLang="zh-HK" sz="2400" dirty="0" err="1"/>
              <a:t>BiLSTM</a:t>
            </a:r>
            <a:r>
              <a:rPr lang="en-US" altLang="zh-HK" sz="2400" dirty="0"/>
              <a:t>: Captures long-range dependencies within the text in both directions, which can understand more complex sentence structures.</a:t>
            </a:r>
          </a:p>
          <a:p>
            <a:r>
              <a:rPr lang="en-US" altLang="zh-HK" sz="2400" dirty="0"/>
              <a:t>Role of CNN:  Extracts the features from the text data for understanding local context.</a:t>
            </a:r>
          </a:p>
          <a:p>
            <a:r>
              <a:rPr lang="en-US" altLang="zh-HK" sz="2400" dirty="0"/>
              <a:t>Role of Attention: Focusing on the most relevant parts of the text for making a detection decision.</a:t>
            </a:r>
          </a:p>
          <a:p>
            <a:r>
              <a:rPr lang="en-US" altLang="zh-HK" sz="2400" dirty="0"/>
              <a:t>Also using </a:t>
            </a:r>
            <a:r>
              <a:rPr lang="en-US" altLang="zh-HK" sz="2400" b="1" dirty="0"/>
              <a:t>SVM (with TF-IDF) with Poly kernel </a:t>
            </a:r>
            <a:r>
              <a:rPr lang="en-US" altLang="zh-HK" sz="2400" dirty="0"/>
              <a:t>as baseline.</a:t>
            </a:r>
          </a:p>
          <a:p>
            <a:endParaRPr lang="en-US" altLang="zh-HK" sz="2400" dirty="0"/>
          </a:p>
        </p:txBody>
      </p:sp>
    </p:spTree>
    <p:extLst>
      <p:ext uri="{BB962C8B-B14F-4D97-AF65-F5344CB8AC3E}">
        <p14:creationId xmlns:p14="http://schemas.microsoft.com/office/powerpoint/2010/main" val="148562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4B8F6-CD2D-4BD5-BFAE-7836493B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Comparison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280C17-0B6C-4DC0-B06D-01F6EC71E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961" t="28354" r="5743" b="16551"/>
          <a:stretch/>
        </p:blipFill>
        <p:spPr>
          <a:xfrm>
            <a:off x="1773521" y="1568917"/>
            <a:ext cx="9046879" cy="4893433"/>
          </a:xfrm>
        </p:spPr>
      </p:pic>
    </p:spTree>
    <p:extLst>
      <p:ext uri="{BB962C8B-B14F-4D97-AF65-F5344CB8AC3E}">
        <p14:creationId xmlns:p14="http://schemas.microsoft.com/office/powerpoint/2010/main" val="30940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4B8F6-CD2D-4BD5-BFAE-7836493B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Train Setting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3402E3-A5C6-46E5-88B9-28D43D057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48934"/>
            <a:ext cx="9601200" cy="4800600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SVM: Setting </a:t>
            </a:r>
            <a:r>
              <a:rPr lang="en-US" altLang="zh-HK" sz="2400" dirty="0" err="1"/>
              <a:t>Tf</a:t>
            </a:r>
            <a:r>
              <a:rPr lang="en-US" altLang="zh-HK" sz="2400" dirty="0"/>
              <a:t>-IDF only</a:t>
            </a:r>
          </a:p>
          <a:p>
            <a:pPr marL="0" indent="0">
              <a:buNone/>
            </a:pPr>
            <a:r>
              <a:rPr lang="en-US" altLang="zh-HK" sz="2400" dirty="0"/>
              <a:t> </a:t>
            </a:r>
          </a:p>
          <a:p>
            <a:r>
              <a:rPr lang="en-US" altLang="zh-HK" sz="2400" dirty="0" err="1"/>
              <a:t>BiLSTM</a:t>
            </a:r>
            <a:r>
              <a:rPr lang="en-US" altLang="zh-HK" sz="2400" dirty="0"/>
              <a:t> series: all training for 8 epochs</a:t>
            </a:r>
          </a:p>
          <a:p>
            <a:endParaRPr lang="en-US" altLang="zh-HK" sz="2400" dirty="0"/>
          </a:p>
          <a:p>
            <a:endParaRPr lang="en-US" altLang="zh-HK" sz="2400" dirty="0"/>
          </a:p>
          <a:p>
            <a:endParaRPr lang="en-US" altLang="zh-HK" sz="2400" dirty="0"/>
          </a:p>
          <a:p>
            <a:pPr marL="0" indent="0">
              <a:buNone/>
            </a:pPr>
            <a:r>
              <a:rPr lang="en-US" altLang="zh-HK" sz="2400" dirty="0"/>
              <a:t> </a:t>
            </a:r>
          </a:p>
          <a:p>
            <a:endParaRPr lang="zh-HK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14843F-7736-4803-9373-4F49E84EF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9" t="49351" r="77006" b="49214"/>
          <a:stretch/>
        </p:blipFill>
        <p:spPr>
          <a:xfrm>
            <a:off x="5240867" y="2171700"/>
            <a:ext cx="5260214" cy="3153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0242486-F4F8-41E7-A6D9-6180D972A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" t="47778" r="44931" b="41358"/>
          <a:stretch/>
        </p:blipFill>
        <p:spPr>
          <a:xfrm>
            <a:off x="1439333" y="3560233"/>
            <a:ext cx="9622735" cy="11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4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4B8F6-CD2D-4BD5-BFAE-7836493B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324" y="527814"/>
            <a:ext cx="4174067" cy="1485900"/>
          </a:xfrm>
        </p:spPr>
        <p:txBody>
          <a:bodyPr/>
          <a:lstStyle/>
          <a:p>
            <a:r>
              <a:rPr lang="en-US" altLang="zh-HK" dirty="0"/>
              <a:t>Result – </a:t>
            </a:r>
            <a:br>
              <a:rPr lang="en-US" altLang="zh-HK" dirty="0"/>
            </a:br>
            <a:r>
              <a:rPr lang="en-US" altLang="zh-HK" dirty="0"/>
              <a:t>M4 Analysis</a:t>
            </a:r>
            <a:endParaRPr lang="zh-HK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8F52ED5-BB02-4034-8B68-7FF178FD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95" y="668511"/>
            <a:ext cx="4741508" cy="269040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E3E58E3-7022-4B92-B195-63692B7F65C7}"/>
              </a:ext>
            </a:extLst>
          </p:cNvPr>
          <p:cNvSpPr txBox="1"/>
          <p:nvPr/>
        </p:nvSpPr>
        <p:spPr>
          <a:xfrm>
            <a:off x="7577670" y="3881165"/>
            <a:ext cx="41063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400" dirty="0" err="1"/>
              <a:t>BiLSTMAttention</a:t>
            </a:r>
            <a:r>
              <a:rPr lang="en-US" altLang="zh-HK" sz="2400" dirty="0"/>
              <a:t> outperforms all other models in terms of different criteria.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HK" sz="24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400" dirty="0" err="1"/>
              <a:t>BiLSTM</a:t>
            </a:r>
            <a:r>
              <a:rPr lang="en-US" altLang="zh-HK" sz="2400" dirty="0"/>
              <a:t> series models outperform SVM </a:t>
            </a:r>
            <a:endParaRPr lang="zh-HK" altLang="en-US" sz="2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C49C1CE-06B5-4422-8E3F-795E51AC1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3" t="31667" r="39375" b="13827"/>
          <a:stretch/>
        </p:blipFill>
        <p:spPr>
          <a:xfrm>
            <a:off x="1210734" y="3429000"/>
            <a:ext cx="5943600" cy="34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0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4B8F6-CD2D-4BD5-BFAE-7836493B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Result – </a:t>
            </a:r>
            <a:br>
              <a:rPr lang="en-US" altLang="zh-HK" dirty="0"/>
            </a:br>
            <a:r>
              <a:rPr lang="en-US" altLang="zh-HK" dirty="0"/>
              <a:t>M4 Analysis</a:t>
            </a:r>
            <a:endParaRPr lang="zh-HK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47FAB30-5DBE-4F3A-9D0B-076B0C9E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16" y="3268596"/>
            <a:ext cx="7379334" cy="35894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5A28AC5-B2AE-467C-B0AA-B1DE0FD9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25" y="782558"/>
            <a:ext cx="5124141" cy="23892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373329-928C-46B7-84CE-29A715590F24}"/>
              </a:ext>
            </a:extLst>
          </p:cNvPr>
          <p:cNvSpPr txBox="1"/>
          <p:nvPr/>
        </p:nvSpPr>
        <p:spPr>
          <a:xfrm>
            <a:off x="8374192" y="4001606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400" dirty="0"/>
              <a:t>Similar result shown, but all models perform the best in </a:t>
            </a:r>
            <a:r>
              <a:rPr lang="en-US" altLang="zh-HK" sz="2400" dirty="0" err="1"/>
              <a:t>PeerRead</a:t>
            </a:r>
            <a:r>
              <a:rPr lang="en-US" altLang="zh-HK" sz="2400" dirty="0"/>
              <a:t>. And the worst in Wiki data.</a:t>
            </a:r>
            <a:endParaRPr lang="zh-HK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B19D24-5F84-468E-8A6B-61FBADF4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368" y="2120359"/>
            <a:ext cx="1788388" cy="109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8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4B8F6-CD2D-4BD5-BFAE-7836493B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Result – </a:t>
            </a:r>
            <a:br>
              <a:rPr lang="en-US" altLang="zh-HK" dirty="0"/>
            </a:br>
            <a:r>
              <a:rPr lang="en-US" altLang="zh-HK" dirty="0"/>
              <a:t>M4 Analysis</a:t>
            </a:r>
            <a:endParaRPr lang="zh-HK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6033BF1-8632-435F-8018-DF99DA38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29" y="3205538"/>
            <a:ext cx="7024119" cy="35702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C19ECA0-852E-4217-BF03-43923CB2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498" y="291455"/>
            <a:ext cx="4698830" cy="274155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034881A-E1BB-4848-9B63-A2446681E3EE}"/>
              </a:ext>
            </a:extLst>
          </p:cNvPr>
          <p:cNvSpPr txBox="1"/>
          <p:nvPr/>
        </p:nvSpPr>
        <p:spPr>
          <a:xfrm>
            <a:off x="8133728" y="3939961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400" dirty="0"/>
              <a:t>There’s</a:t>
            </a:r>
            <a:r>
              <a:rPr lang="zh-HK" altLang="en-US" sz="2400" dirty="0"/>
              <a:t> </a:t>
            </a:r>
            <a:r>
              <a:rPr lang="en-US" altLang="zh-HK" sz="2400" dirty="0"/>
              <a:t>a</a:t>
            </a:r>
            <a:r>
              <a:rPr lang="zh-HK" altLang="en-US" sz="2400" dirty="0"/>
              <a:t> </a:t>
            </a:r>
            <a:r>
              <a:rPr lang="en-US" altLang="zh-HK" sz="2400" dirty="0"/>
              <a:t>gap of performance between (Human, ChatGPT) and (Cohere, </a:t>
            </a:r>
            <a:r>
              <a:rPr lang="en-US" altLang="zh-HK" sz="2400" dirty="0" err="1"/>
              <a:t>davinci</a:t>
            </a:r>
            <a:r>
              <a:rPr lang="en-US" altLang="zh-HK" sz="2400" dirty="0"/>
              <a:t>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7F9296-19BA-4A90-A3A0-B6150AFE7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069" y="2145009"/>
            <a:ext cx="1767840" cy="108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0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4B8F6-CD2D-4BD5-BFAE-7836493B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Result – </a:t>
            </a:r>
            <a:br>
              <a:rPr lang="en-US" altLang="zh-HK" dirty="0"/>
            </a:br>
            <a:r>
              <a:rPr lang="en-US" altLang="zh-HK" dirty="0" err="1"/>
              <a:t>MGTBench</a:t>
            </a:r>
            <a:r>
              <a:rPr lang="en-US" altLang="zh-HK" dirty="0"/>
              <a:t> Analysis</a:t>
            </a:r>
            <a:endParaRPr lang="zh-HK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5C4C17F-0B2D-438E-9860-622CBB08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83" y="3030876"/>
            <a:ext cx="6811881" cy="38271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3B00D7-C531-4AA5-B8BA-9FF3B6C7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15" y="472472"/>
            <a:ext cx="5119084" cy="244667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159416C-03C3-4F23-B12F-8D428BDA3BAE}"/>
              </a:ext>
            </a:extLst>
          </p:cNvPr>
          <p:cNvSpPr txBox="1"/>
          <p:nvPr/>
        </p:nvSpPr>
        <p:spPr>
          <a:xfrm>
            <a:off x="7988999" y="3338540"/>
            <a:ext cx="396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400" dirty="0"/>
              <a:t>Similar result in M4 analysis.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HK" sz="24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400" dirty="0"/>
              <a:t>Large drop of performance in different criteria.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HK" sz="24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400" dirty="0"/>
              <a:t>SVM still perform the worst among all baselines.</a:t>
            </a:r>
          </a:p>
        </p:txBody>
      </p:sp>
    </p:spTree>
    <p:extLst>
      <p:ext uri="{BB962C8B-B14F-4D97-AF65-F5344CB8AC3E}">
        <p14:creationId xmlns:p14="http://schemas.microsoft.com/office/powerpoint/2010/main" val="1099238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4B8F6-CD2D-4BD5-BFAE-7836493B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Result – </a:t>
            </a:r>
            <a:br>
              <a:rPr lang="en-US" altLang="zh-HK" dirty="0"/>
            </a:br>
            <a:r>
              <a:rPr lang="en-US" altLang="zh-HK" dirty="0" err="1"/>
              <a:t>MGTBench</a:t>
            </a:r>
            <a:r>
              <a:rPr lang="en-US" altLang="zh-HK" dirty="0"/>
              <a:t> Analysis</a:t>
            </a:r>
            <a:endParaRPr lang="zh-HK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B447F479-8A91-4B75-AA8F-C3C2B2BB1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733" y="3174714"/>
            <a:ext cx="7472499" cy="3570270"/>
          </a:xfr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B369175A-9219-408C-BDD3-C8DECEA4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312" y="380918"/>
            <a:ext cx="3263614" cy="252666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EF88378E-B5C6-4641-98A4-496BEB4E554F}"/>
              </a:ext>
            </a:extLst>
          </p:cNvPr>
          <p:cNvSpPr txBox="1"/>
          <p:nvPr/>
        </p:nvSpPr>
        <p:spPr>
          <a:xfrm>
            <a:off x="8384466" y="3429000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400" dirty="0"/>
              <a:t>Perform decent in news and story, while poorly in essay data.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HK" sz="24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667BABDD-9393-4098-8C57-E6FE2F5A6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455" y="2011086"/>
            <a:ext cx="1718888" cy="10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0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4B8F6-CD2D-4BD5-BFAE-7836493B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Result – </a:t>
            </a:r>
            <a:br>
              <a:rPr lang="en-US" altLang="zh-HK" dirty="0"/>
            </a:br>
            <a:r>
              <a:rPr lang="en-US" altLang="zh-HK" dirty="0" err="1"/>
              <a:t>MGTBench</a:t>
            </a:r>
            <a:r>
              <a:rPr lang="en-US" altLang="zh-HK" dirty="0"/>
              <a:t> Analysis</a:t>
            </a:r>
            <a:endParaRPr lang="zh-HK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73313B9-F9E8-40B8-80E4-A78C75C5C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26" y="3184989"/>
            <a:ext cx="7541182" cy="3855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680FBD-BD97-444D-9121-50ABD756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033" y="79017"/>
            <a:ext cx="4531259" cy="310597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5C8BF62-24DD-45D2-8BA4-689A8732E52A}"/>
              </a:ext>
            </a:extLst>
          </p:cNvPr>
          <p:cNvSpPr txBox="1"/>
          <p:nvPr/>
        </p:nvSpPr>
        <p:spPr>
          <a:xfrm>
            <a:off x="8207908" y="3791772"/>
            <a:ext cx="396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400" dirty="0"/>
              <a:t>The model can perform well on data generated from ChatGPT and even </a:t>
            </a:r>
            <a:r>
              <a:rPr lang="en-US" altLang="zh-HK" sz="2400" b="1" dirty="0"/>
              <a:t>GPT4</a:t>
            </a:r>
            <a:r>
              <a:rPr lang="en-US" altLang="zh-HK" sz="2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HK" sz="24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400" dirty="0"/>
              <a:t>The performance drop may be because of </a:t>
            </a:r>
            <a:r>
              <a:rPr lang="en-US" altLang="zh-HK" sz="2400" b="1" dirty="0"/>
              <a:t>human data.</a:t>
            </a:r>
            <a:endParaRPr lang="zh-HK" altLang="en-US" sz="24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D88B133-2CA6-4EFD-99A7-5662B186E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859" y="2171700"/>
            <a:ext cx="1560528" cy="9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6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4B8F6-CD2D-4BD5-BFAE-7836493B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Result – </a:t>
            </a:r>
            <a:br>
              <a:rPr lang="en-US" altLang="zh-HK" dirty="0"/>
            </a:br>
            <a:r>
              <a:rPr lang="en-US" altLang="zh-HK" dirty="0" err="1"/>
              <a:t>MixSet</a:t>
            </a:r>
            <a:r>
              <a:rPr lang="en-US" altLang="zh-HK" dirty="0"/>
              <a:t> Analysis</a:t>
            </a:r>
            <a:endParaRPr lang="zh-HK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235FB0-4249-4C67-91FD-E97638A7C279}"/>
              </a:ext>
            </a:extLst>
          </p:cNvPr>
          <p:cNvSpPr txBox="1"/>
          <p:nvPr/>
        </p:nvSpPr>
        <p:spPr>
          <a:xfrm>
            <a:off x="8074232" y="2710962"/>
            <a:ext cx="41282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000" dirty="0"/>
              <a:t>The </a:t>
            </a:r>
            <a:r>
              <a:rPr lang="en-US" altLang="zh-HK" sz="2000" dirty="0" err="1"/>
              <a:t>BiLSTM</a:t>
            </a:r>
            <a:r>
              <a:rPr lang="en-US" altLang="zh-HK" sz="2000" dirty="0"/>
              <a:t> series models perform well on 3 /4 mixing methods.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HK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000" dirty="0"/>
              <a:t>While </a:t>
            </a:r>
            <a:r>
              <a:rPr lang="en-US" altLang="zh-HK" sz="2000" dirty="0" err="1"/>
              <a:t>BiLSTM</a:t>
            </a:r>
            <a:r>
              <a:rPr lang="en-US" altLang="zh-HK" sz="2000" dirty="0"/>
              <a:t>-Attention is just random guessing.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HK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000" dirty="0"/>
              <a:t>While SVM performed extremely poor in this dataset.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HK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HK" sz="2000" dirty="0"/>
              <a:t>There’s a large gap between “Humanize” and other mixing methods.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HK" sz="2000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HK" altLang="en-US" sz="2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9C6A82-179E-4983-8A56-1E602F969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829" y="0"/>
            <a:ext cx="4762171" cy="261657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565BF2-E508-432B-9A48-47819000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1" y="2839641"/>
            <a:ext cx="7434811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3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919FB-FF5F-4046-8447-CC53B52D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Inspiration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27250-A68D-4CEF-8F75-6430AAC04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3389"/>
            <a:ext cx="9601200" cy="3581400"/>
          </a:xfrm>
        </p:spPr>
        <p:txBody>
          <a:bodyPr>
            <a:normAutofit/>
          </a:bodyPr>
          <a:lstStyle/>
          <a:p>
            <a:r>
              <a:rPr lang="en-US" altLang="zh-HK" sz="2800" dirty="0"/>
              <a:t>This project is inspired by two things</a:t>
            </a:r>
          </a:p>
          <a:p>
            <a:pPr marL="0" indent="0">
              <a:buNone/>
            </a:pPr>
            <a:endParaRPr lang="en-US" altLang="zh-HK" sz="2800" dirty="0"/>
          </a:p>
          <a:p>
            <a:pPr marL="457200" indent="-457200">
              <a:buFont typeface="+mj-lt"/>
              <a:buAutoNum type="arabicPeriod"/>
            </a:pPr>
            <a:r>
              <a:rPr lang="en-US" altLang="zh-HK" sz="2800" dirty="0"/>
              <a:t>Development of various online tools designed to detect machine-generated text. (e.g. </a:t>
            </a:r>
            <a:r>
              <a:rPr lang="en-US" altLang="zh-HK" sz="2800" dirty="0" err="1"/>
              <a:t>Veriguide</a:t>
            </a:r>
            <a:r>
              <a:rPr lang="en-US" altLang="zh-HK" sz="28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HK" sz="2800" dirty="0"/>
          </a:p>
          <a:p>
            <a:pPr marL="457200" indent="-457200">
              <a:buFont typeface="+mj-lt"/>
              <a:buAutoNum type="arabicPeriod"/>
            </a:pPr>
            <a:r>
              <a:rPr lang="en-US" altLang="zh-HK" sz="2800" dirty="0"/>
              <a:t>Rise of LLM (GPT3.5, GPT4 …), some can generate sophisticated and human-like results.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31733E1-2785-4B3A-8C3E-108519EFF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487" y="2004207"/>
            <a:ext cx="3947363" cy="75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hatGPT - Wikipedia">
            <a:extLst>
              <a:ext uri="{FF2B5EF4-FFF2-40B4-BE49-F238E27FC236}">
                <a16:creationId xmlns:a16="http://schemas.microsoft.com/office/drawing/2014/main" id="{6471C7E9-27DC-467E-B284-9F8ECAB0E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831" y="4540599"/>
            <a:ext cx="14859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903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F7FF227-29CD-44B3-ACE3-F23611B2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17" y="0"/>
            <a:ext cx="7376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9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4B8F6-CD2D-4BD5-BFAE-7836493B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Conclusion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3402E3-A5C6-46E5-88B9-28D43D057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0124"/>
            <a:ext cx="9601200" cy="4887310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In this project, there are few questions want to solve:</a:t>
            </a:r>
          </a:p>
          <a:p>
            <a:pPr marL="0" indent="0">
              <a:buNone/>
            </a:pPr>
            <a:endParaRPr lang="en-US" altLang="zh-HK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HK" sz="2400" dirty="0"/>
              <a:t>Can those models detect the </a:t>
            </a:r>
            <a:r>
              <a:rPr lang="en-US" altLang="zh-HK" sz="2400" u="sng" dirty="0"/>
              <a:t>trending LLM</a:t>
            </a:r>
            <a:r>
              <a:rPr lang="en-US" altLang="zh-HK" sz="2400" dirty="0"/>
              <a:t> generated data well? </a:t>
            </a:r>
            <a:r>
              <a:rPr lang="en-US" altLang="zh-HK" sz="2400" b="1" dirty="0">
                <a:solidFill>
                  <a:srgbClr val="FF0000"/>
                </a:solidFill>
              </a:rPr>
              <a:t>-&gt; Yes</a:t>
            </a:r>
            <a:endParaRPr lang="en-US" altLang="zh-HK" sz="2400" dirty="0"/>
          </a:p>
          <a:p>
            <a:pPr marL="457200" indent="-457200">
              <a:buFont typeface="+mj-lt"/>
              <a:buAutoNum type="arabicPeriod"/>
            </a:pPr>
            <a:endParaRPr lang="en-US" altLang="zh-HK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HK" sz="2400" dirty="0"/>
              <a:t>Would they </a:t>
            </a:r>
            <a:r>
              <a:rPr lang="en-US" altLang="zh-HK" sz="2400" u="sng" dirty="0"/>
              <a:t>mislabel the HWT</a:t>
            </a:r>
            <a:r>
              <a:rPr lang="en-US" altLang="zh-HK" sz="2400" dirty="0"/>
              <a:t> into MGT? </a:t>
            </a:r>
            <a:r>
              <a:rPr lang="en-US" altLang="zh-HK" sz="2400" b="1" dirty="0">
                <a:solidFill>
                  <a:srgbClr val="FF0000"/>
                </a:solidFill>
              </a:rPr>
              <a:t>-&gt; Easily occurred in </a:t>
            </a:r>
            <a:r>
              <a:rPr lang="en-US" altLang="zh-HK" sz="2400" b="1" dirty="0" err="1">
                <a:solidFill>
                  <a:srgbClr val="FF0000"/>
                </a:solidFill>
              </a:rPr>
              <a:t>MGTBench</a:t>
            </a:r>
            <a:r>
              <a:rPr lang="en-US" altLang="zh-HK" sz="2400" b="1" dirty="0">
                <a:solidFill>
                  <a:srgbClr val="FF0000"/>
                </a:solidFill>
              </a:rPr>
              <a:t> data.</a:t>
            </a:r>
            <a:endParaRPr lang="en-US" altLang="zh-HK" sz="2400" dirty="0"/>
          </a:p>
          <a:p>
            <a:pPr marL="457200" indent="-457200">
              <a:buFont typeface="+mj-lt"/>
              <a:buAutoNum type="arabicPeriod"/>
            </a:pPr>
            <a:endParaRPr lang="en-US" altLang="zh-HK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HK" sz="2400" dirty="0"/>
              <a:t>Are there any performance difference in detecting the </a:t>
            </a:r>
            <a:r>
              <a:rPr lang="en-US" altLang="zh-HK" sz="2400" u="sng" dirty="0"/>
              <a:t>pure data and mixed data</a:t>
            </a:r>
            <a:r>
              <a:rPr lang="en-US" altLang="zh-HK" sz="2400" dirty="0"/>
              <a:t>? </a:t>
            </a:r>
            <a:r>
              <a:rPr lang="en-US" altLang="zh-HK" sz="2400" b="1" dirty="0">
                <a:solidFill>
                  <a:srgbClr val="FF0000"/>
                </a:solidFill>
              </a:rPr>
              <a:t>-&gt; Depends on the Mixing method</a:t>
            </a:r>
            <a:endParaRPr lang="en-US" altLang="zh-HK" sz="2400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49178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7395CA-8186-44B4-8AEA-EF2068FF6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1" t="20491" r="13079" b="51298"/>
          <a:stretch/>
        </p:blipFill>
        <p:spPr>
          <a:xfrm>
            <a:off x="6088855" y="1481803"/>
            <a:ext cx="5780926" cy="1568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84235D8-65C9-4F0E-BAD0-E84EF684A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90" t="14878" r="18132" b="12054"/>
          <a:stretch/>
        </p:blipFill>
        <p:spPr>
          <a:xfrm>
            <a:off x="6737676" y="3254231"/>
            <a:ext cx="5024390" cy="33535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1CA8D61-9E96-40CC-A551-C239BC2B94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6" t="18807" r="13552" b="43438"/>
          <a:stretch/>
        </p:blipFill>
        <p:spPr>
          <a:xfrm>
            <a:off x="792481" y="1370869"/>
            <a:ext cx="4857550" cy="17899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C83ABE7-A513-4619-B858-F53673F2ED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21" t="14737" r="19158" b="15645"/>
          <a:stretch/>
        </p:blipFill>
        <p:spPr>
          <a:xfrm>
            <a:off x="915932" y="3429000"/>
            <a:ext cx="4538393" cy="29659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CE649F-EFDA-46A7-99FF-96B77AE5D23F}"/>
              </a:ext>
            </a:extLst>
          </p:cNvPr>
          <p:cNvSpPr txBox="1"/>
          <p:nvPr/>
        </p:nvSpPr>
        <p:spPr>
          <a:xfrm>
            <a:off x="1251283" y="926065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/>
              <a:t>Direct Generation</a:t>
            </a:r>
            <a:endParaRPr lang="zh-HK" altLang="en-US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196C8F5-D2BC-4EFF-B0E3-B5323B9CD791}"/>
              </a:ext>
            </a:extLst>
          </p:cNvPr>
          <p:cNvSpPr txBox="1"/>
          <p:nvPr/>
        </p:nvSpPr>
        <p:spPr>
          <a:xfrm>
            <a:off x="7639251" y="926065"/>
            <a:ext cx="330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/>
              <a:t>After GPT4 Processing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2515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919FB-FF5F-4046-8447-CC53B52D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64743"/>
          </a:xfrm>
        </p:spPr>
        <p:txBody>
          <a:bodyPr/>
          <a:lstStyle/>
          <a:p>
            <a:r>
              <a:rPr lang="en-US" altLang="zh-HK" dirty="0"/>
              <a:t>Goal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27250-A68D-4CEF-8F75-6430AAC04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6235"/>
            <a:ext cx="9601200" cy="4490185"/>
          </a:xfrm>
        </p:spPr>
        <p:txBody>
          <a:bodyPr>
            <a:normAutofit lnSpcReduction="10000"/>
          </a:bodyPr>
          <a:lstStyle/>
          <a:p>
            <a:r>
              <a:rPr lang="en-US" altLang="zh-HK" sz="2400" dirty="0"/>
              <a:t>In this project, there are few questions want to solve: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sz="2400" dirty="0"/>
              <a:t>Can those models detect the </a:t>
            </a:r>
            <a:r>
              <a:rPr lang="en-US" altLang="zh-HK" sz="2400" u="sng" dirty="0"/>
              <a:t>trending LLM</a:t>
            </a:r>
            <a:r>
              <a:rPr lang="en-US" altLang="zh-HK" sz="2400" dirty="0"/>
              <a:t> generated data well?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sz="2400" dirty="0"/>
              <a:t>Would they </a:t>
            </a:r>
            <a:r>
              <a:rPr lang="en-US" altLang="zh-HK" sz="2400" u="sng" dirty="0"/>
              <a:t>mislabel the HWT</a:t>
            </a:r>
            <a:r>
              <a:rPr lang="en-US" altLang="zh-HK" sz="2400" dirty="0"/>
              <a:t> into MGT?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sz="2400" dirty="0"/>
              <a:t>Are there any performance difference in detecting the </a:t>
            </a:r>
            <a:r>
              <a:rPr lang="en-US" altLang="zh-HK" sz="2400" u="sng" dirty="0"/>
              <a:t>pure data and mixed data</a:t>
            </a:r>
            <a:r>
              <a:rPr lang="en-US" altLang="zh-HK" sz="2400" dirty="0"/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altLang="zh-HK" sz="2400" dirty="0"/>
          </a:p>
          <a:p>
            <a:r>
              <a:rPr lang="en-US" altLang="zh-HK" sz="2400" dirty="0"/>
              <a:t>Training different models with Machine-generated text (MGT) and Human-written text (HWT).</a:t>
            </a:r>
          </a:p>
          <a:p>
            <a:endParaRPr lang="en-US" altLang="zh-HK" sz="2400" dirty="0"/>
          </a:p>
          <a:p>
            <a:r>
              <a:rPr lang="en-US" altLang="zh-HK" sz="2400" dirty="0"/>
              <a:t>Goal is to label the result as 0 (HWT) or 1 (MGT) in the testing set.</a:t>
            </a:r>
          </a:p>
          <a:p>
            <a:endParaRPr lang="en-US" altLang="zh-HK" sz="2400" dirty="0"/>
          </a:p>
        </p:txBody>
      </p:sp>
    </p:spTree>
    <p:extLst>
      <p:ext uri="{BB962C8B-B14F-4D97-AF65-F5344CB8AC3E}">
        <p14:creationId xmlns:p14="http://schemas.microsoft.com/office/powerpoint/2010/main" val="229469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311F5-E07C-4874-AB45-F719380F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M4 Dataset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5304C5-B844-461A-ADE4-51A8E7835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1638299"/>
            <a:ext cx="10617201" cy="3581401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Designed for the detection of MGT across </a:t>
            </a:r>
            <a:r>
              <a:rPr lang="en-US" altLang="zh-HK" sz="2400" b="1" dirty="0"/>
              <a:t>multiple generators, domains, and languages.</a:t>
            </a:r>
          </a:p>
          <a:p>
            <a:r>
              <a:rPr lang="en-US" altLang="zh-HK" sz="2400" dirty="0"/>
              <a:t>Focus on multiple generators and domains only.</a:t>
            </a:r>
          </a:p>
          <a:p>
            <a:r>
              <a:rPr lang="en-US" altLang="zh-HK" sz="2400" dirty="0"/>
              <a:t>Model chosen: Human, Davinci003, ChatGPT, Cohere</a:t>
            </a:r>
          </a:p>
          <a:p>
            <a:r>
              <a:rPr lang="en-US" altLang="zh-HK" sz="2400" dirty="0"/>
              <a:t>Domain Chosen: Wiki, Reddit, </a:t>
            </a:r>
            <a:r>
              <a:rPr lang="en-US" altLang="zh-HK" sz="2400" dirty="0" err="1"/>
              <a:t>WikiHow</a:t>
            </a:r>
            <a:r>
              <a:rPr lang="en-US" altLang="zh-HK" sz="2400" dirty="0"/>
              <a:t>, </a:t>
            </a:r>
            <a:r>
              <a:rPr lang="en-US" altLang="zh-HK" sz="2400" dirty="0" err="1"/>
              <a:t>PeerRead</a:t>
            </a:r>
            <a:r>
              <a:rPr lang="en-US" altLang="zh-HK" sz="2400" dirty="0"/>
              <a:t>, </a:t>
            </a:r>
            <a:r>
              <a:rPr lang="en-US" altLang="zh-HK" sz="2400" dirty="0" err="1"/>
              <a:t>arXiv</a:t>
            </a:r>
            <a:endParaRPr lang="en-US" altLang="zh-HK" sz="2400" dirty="0"/>
          </a:p>
          <a:p>
            <a:r>
              <a:rPr lang="en-US" altLang="zh-HK" sz="2400" dirty="0"/>
              <a:t>Used for training + testing</a:t>
            </a:r>
          </a:p>
          <a:p>
            <a:endParaRPr lang="zh-HK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E621E1-3A01-4F6B-AA0E-EC262CA0F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134" y="3881490"/>
            <a:ext cx="6449012" cy="2874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4911EF53-0390-41D5-A333-008365C26D3A}"/>
                  </a:ext>
                </a:extLst>
              </p14:cNvPr>
              <p14:cNvContentPartPr/>
              <p14:nvPr/>
            </p14:nvContentPartPr>
            <p14:xfrm>
              <a:off x="5632255" y="4475665"/>
              <a:ext cx="526320" cy="756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4911EF53-0390-41D5-A333-008365C26D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6255" y="4404025"/>
                <a:ext cx="5979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B2702A38-88C7-402E-8075-C939FCF91795}"/>
                  </a:ext>
                </a:extLst>
              </p14:cNvPr>
              <p14:cNvContentPartPr/>
              <p14:nvPr/>
            </p14:nvContentPartPr>
            <p14:xfrm>
              <a:off x="5619655" y="4629025"/>
              <a:ext cx="609840" cy="360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B2702A38-88C7-402E-8075-C939FCF917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3655" y="4557025"/>
                <a:ext cx="6814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543134EE-D660-472F-8A73-8AAB144CB1B0}"/>
                  </a:ext>
                </a:extLst>
              </p14:cNvPr>
              <p14:cNvContentPartPr/>
              <p14:nvPr/>
            </p14:nvContentPartPr>
            <p14:xfrm>
              <a:off x="5638735" y="4758985"/>
              <a:ext cx="460800" cy="201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543134EE-D660-472F-8A73-8AAB144CB1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02735" y="4686985"/>
                <a:ext cx="5324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A5A3C315-DAAF-45C1-AC74-72DD300EBDC5}"/>
                  </a:ext>
                </a:extLst>
              </p14:cNvPr>
              <p14:cNvContentPartPr/>
              <p14:nvPr/>
            </p14:nvContentPartPr>
            <p14:xfrm>
              <a:off x="5609935" y="4901905"/>
              <a:ext cx="621360" cy="36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A5A3C315-DAAF-45C1-AC74-72DD300EBD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74295" y="4830265"/>
                <a:ext cx="693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B982BF3B-CD29-4575-A21D-E378E0CE2352}"/>
                  </a:ext>
                </a:extLst>
              </p14:cNvPr>
              <p14:cNvContentPartPr/>
              <p14:nvPr/>
            </p14:nvContentPartPr>
            <p14:xfrm>
              <a:off x="5619655" y="5032225"/>
              <a:ext cx="721440" cy="35640"/>
            </p14:xfrm>
          </p:contentPart>
        </mc:Choice>
        <mc:Fallback xmlns=""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B982BF3B-CD29-4575-A21D-E378E0CE23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83655" y="4960225"/>
                <a:ext cx="7930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950AB11F-C868-4FF9-B1F3-9294300B5B4B}"/>
                  </a:ext>
                </a:extLst>
              </p14:cNvPr>
              <p14:cNvContentPartPr/>
              <p14:nvPr/>
            </p14:nvContentPartPr>
            <p14:xfrm>
              <a:off x="7990680" y="4215680"/>
              <a:ext cx="375480" cy="15120"/>
            </p14:xfrm>
          </p:contentPart>
        </mc:Choice>
        <mc:Fallback xmlns=""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950AB11F-C868-4FF9-B1F3-9294300B5B4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55040" y="4143680"/>
                <a:ext cx="447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09E5B411-F329-439C-AAFA-A3F2F057AD90}"/>
                  </a:ext>
                </a:extLst>
              </p14:cNvPr>
              <p14:cNvContentPartPr/>
              <p14:nvPr/>
            </p14:nvContentPartPr>
            <p14:xfrm>
              <a:off x="8503680" y="4231160"/>
              <a:ext cx="545760" cy="1116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09E5B411-F329-439C-AAFA-A3F2F057AD9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67680" y="4159160"/>
                <a:ext cx="617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筆跡 21">
                <a:extLst>
                  <a:ext uri="{FF2B5EF4-FFF2-40B4-BE49-F238E27FC236}">
                    <a16:creationId xmlns:a16="http://schemas.microsoft.com/office/drawing/2014/main" id="{1847B08B-F7BB-44F8-9EA4-119FA80F5C53}"/>
                  </a:ext>
                </a:extLst>
              </p14:cNvPr>
              <p14:cNvContentPartPr/>
              <p14:nvPr/>
            </p14:nvContentPartPr>
            <p14:xfrm>
              <a:off x="9194520" y="4241600"/>
              <a:ext cx="467280" cy="15480"/>
            </p14:xfrm>
          </p:contentPart>
        </mc:Choice>
        <mc:Fallback xmlns="">
          <p:pic>
            <p:nvPicPr>
              <p:cNvPr id="22" name="筆跡 21">
                <a:extLst>
                  <a:ext uri="{FF2B5EF4-FFF2-40B4-BE49-F238E27FC236}">
                    <a16:creationId xmlns:a16="http://schemas.microsoft.com/office/drawing/2014/main" id="{1847B08B-F7BB-44F8-9EA4-119FA80F5C5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58880" y="4169960"/>
                <a:ext cx="5389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筆跡 23">
                <a:extLst>
                  <a:ext uri="{FF2B5EF4-FFF2-40B4-BE49-F238E27FC236}">
                    <a16:creationId xmlns:a16="http://schemas.microsoft.com/office/drawing/2014/main" id="{4DDC7494-0C5C-45D8-AABF-9C7A23A91F48}"/>
                  </a:ext>
                </a:extLst>
              </p14:cNvPr>
              <p14:cNvContentPartPr/>
              <p14:nvPr/>
            </p14:nvContentPartPr>
            <p14:xfrm>
              <a:off x="9773760" y="4267160"/>
              <a:ext cx="365400" cy="360"/>
            </p14:xfrm>
          </p:contentPart>
        </mc:Choice>
        <mc:Fallback xmlns="">
          <p:pic>
            <p:nvPicPr>
              <p:cNvPr id="24" name="筆跡 23">
                <a:extLst>
                  <a:ext uri="{FF2B5EF4-FFF2-40B4-BE49-F238E27FC236}">
                    <a16:creationId xmlns:a16="http://schemas.microsoft.com/office/drawing/2014/main" id="{4DDC7494-0C5C-45D8-AABF-9C7A23A91F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38120" y="4195160"/>
                <a:ext cx="437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筆跡 25">
                <a:extLst>
                  <a:ext uri="{FF2B5EF4-FFF2-40B4-BE49-F238E27FC236}">
                    <a16:creationId xmlns:a16="http://schemas.microsoft.com/office/drawing/2014/main" id="{361FCEAB-7538-4C83-AED1-3E0E628720D1}"/>
                  </a:ext>
                </a:extLst>
              </p14:cNvPr>
              <p14:cNvContentPartPr/>
              <p14:nvPr/>
            </p14:nvContentPartPr>
            <p14:xfrm>
              <a:off x="7932917" y="4332773"/>
              <a:ext cx="40680" cy="747360"/>
            </p14:xfrm>
          </p:contentPart>
        </mc:Choice>
        <mc:Fallback xmlns="">
          <p:pic>
            <p:nvPicPr>
              <p:cNvPr id="26" name="筆跡 25">
                <a:extLst>
                  <a:ext uri="{FF2B5EF4-FFF2-40B4-BE49-F238E27FC236}">
                    <a16:creationId xmlns:a16="http://schemas.microsoft.com/office/drawing/2014/main" id="{361FCEAB-7538-4C83-AED1-3E0E628720D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97277" y="4260773"/>
                <a:ext cx="11232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筆跡 26">
                <a:extLst>
                  <a:ext uri="{FF2B5EF4-FFF2-40B4-BE49-F238E27FC236}">
                    <a16:creationId xmlns:a16="http://schemas.microsoft.com/office/drawing/2014/main" id="{3EA13E12-66A5-4CDA-B8F5-60BDF8EA0E8E}"/>
                  </a:ext>
                </a:extLst>
              </p14:cNvPr>
              <p14:cNvContentPartPr/>
              <p14:nvPr/>
            </p14:nvContentPartPr>
            <p14:xfrm>
              <a:off x="7978365" y="5092050"/>
              <a:ext cx="2214360" cy="20160"/>
            </p14:xfrm>
          </p:contentPart>
        </mc:Choice>
        <mc:Fallback xmlns="">
          <p:pic>
            <p:nvPicPr>
              <p:cNvPr id="27" name="筆跡 26">
                <a:extLst>
                  <a:ext uri="{FF2B5EF4-FFF2-40B4-BE49-F238E27FC236}">
                    <a16:creationId xmlns:a16="http://schemas.microsoft.com/office/drawing/2014/main" id="{3EA13E12-66A5-4CDA-B8F5-60BDF8EA0E8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42725" y="5020050"/>
                <a:ext cx="22860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筆跡 27">
                <a:extLst>
                  <a:ext uri="{FF2B5EF4-FFF2-40B4-BE49-F238E27FC236}">
                    <a16:creationId xmlns:a16="http://schemas.microsoft.com/office/drawing/2014/main" id="{B8D9E2A4-BE10-4352-9310-0BFA5FDFAF8F}"/>
                  </a:ext>
                </a:extLst>
              </p14:cNvPr>
              <p14:cNvContentPartPr/>
              <p14:nvPr/>
            </p14:nvContentPartPr>
            <p14:xfrm>
              <a:off x="10162485" y="4365570"/>
              <a:ext cx="10440" cy="669960"/>
            </p14:xfrm>
          </p:contentPart>
        </mc:Choice>
        <mc:Fallback xmlns="">
          <p:pic>
            <p:nvPicPr>
              <p:cNvPr id="28" name="筆跡 27">
                <a:extLst>
                  <a:ext uri="{FF2B5EF4-FFF2-40B4-BE49-F238E27FC236}">
                    <a16:creationId xmlns:a16="http://schemas.microsoft.com/office/drawing/2014/main" id="{B8D9E2A4-BE10-4352-9310-0BFA5FDFAF8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26845" y="4293570"/>
                <a:ext cx="82080" cy="8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筆跡 28">
                <a:extLst>
                  <a:ext uri="{FF2B5EF4-FFF2-40B4-BE49-F238E27FC236}">
                    <a16:creationId xmlns:a16="http://schemas.microsoft.com/office/drawing/2014/main" id="{306F6277-464E-4240-A1BE-0B1A7C59D62A}"/>
                  </a:ext>
                </a:extLst>
              </p14:cNvPr>
              <p14:cNvContentPartPr/>
              <p14:nvPr/>
            </p14:nvContentPartPr>
            <p14:xfrm>
              <a:off x="8010405" y="4348650"/>
              <a:ext cx="2143440" cy="61920"/>
            </p14:xfrm>
          </p:contentPart>
        </mc:Choice>
        <mc:Fallback xmlns="">
          <p:pic>
            <p:nvPicPr>
              <p:cNvPr id="29" name="筆跡 28">
                <a:extLst>
                  <a:ext uri="{FF2B5EF4-FFF2-40B4-BE49-F238E27FC236}">
                    <a16:creationId xmlns:a16="http://schemas.microsoft.com/office/drawing/2014/main" id="{306F6277-464E-4240-A1BE-0B1A7C59D62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74405" y="4277010"/>
                <a:ext cx="2215080" cy="2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455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311F5-E07C-4874-AB45-F719380F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M4 Dataset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5304C5-B844-461A-ADE4-51A8E7835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1638299"/>
            <a:ext cx="10617201" cy="1790701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There’s an imbalance between HWT and MGT, which affect the training result</a:t>
            </a:r>
          </a:p>
          <a:p>
            <a:r>
              <a:rPr lang="en-US" altLang="zh-HK" sz="2400" dirty="0"/>
              <a:t>Perform oversampling to make the dataset more balanced.</a:t>
            </a:r>
          </a:p>
          <a:p>
            <a:r>
              <a:rPr lang="en-US" altLang="zh-HK" sz="2400" dirty="0"/>
              <a:t>Total Size: Around 85k</a:t>
            </a:r>
            <a:endParaRPr lang="zh-HK" altLang="en-US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7F407E-1E58-459E-B477-31740FC91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9" t="36351" r="43868" b="14106"/>
          <a:stretch/>
        </p:blipFill>
        <p:spPr>
          <a:xfrm>
            <a:off x="845417" y="4152497"/>
            <a:ext cx="3453892" cy="263331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FD34ECA-C83C-4091-9AF1-AF8868AE0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6" t="28491" r="48526" b="14106"/>
          <a:stretch/>
        </p:blipFill>
        <p:spPr>
          <a:xfrm>
            <a:off x="5284214" y="4068485"/>
            <a:ext cx="3453893" cy="26453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91EE35E-A4DE-42FD-A73F-492AB474BB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9" t="31667" r="57764" b="19579"/>
          <a:stretch/>
        </p:blipFill>
        <p:spPr>
          <a:xfrm>
            <a:off x="8738107" y="4084217"/>
            <a:ext cx="3453893" cy="261393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B227E77-7492-46CE-9A17-277E5CC08004}"/>
              </a:ext>
            </a:extLst>
          </p:cNvPr>
          <p:cNvSpPr txBox="1"/>
          <p:nvPr/>
        </p:nvSpPr>
        <p:spPr>
          <a:xfrm>
            <a:off x="1306641" y="3714885"/>
            <a:ext cx="253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/>
              <a:t>Original</a:t>
            </a:r>
            <a:endParaRPr lang="zh-HK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2F300C-7EBE-408D-AEE5-FCD98D48995D}"/>
              </a:ext>
            </a:extLst>
          </p:cNvPr>
          <p:cNvSpPr txBox="1"/>
          <p:nvPr/>
        </p:nvSpPr>
        <p:spPr>
          <a:xfrm>
            <a:off x="8283495" y="3664172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K" b="1" dirty="0"/>
              <a:t>Current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11327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311F5-E07C-4874-AB45-F719380F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MGTBench</a:t>
            </a:r>
            <a:r>
              <a:rPr lang="en-US" altLang="zh-HK" dirty="0"/>
              <a:t> Dataset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5304C5-B844-461A-ADE4-51A8E7835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814361"/>
            <a:ext cx="5486400" cy="3892172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Testing the performance in 1. Different Domain 2. Different machine generator.</a:t>
            </a:r>
          </a:p>
          <a:p>
            <a:r>
              <a:rPr lang="en-US" altLang="zh-HK" sz="2400" dirty="0"/>
              <a:t>Underlined ones are out-of-distribution data.</a:t>
            </a:r>
          </a:p>
          <a:p>
            <a:r>
              <a:rPr lang="en-US" altLang="zh-HK" sz="2400" dirty="0"/>
              <a:t>Domain: </a:t>
            </a:r>
            <a:r>
              <a:rPr lang="en-US" altLang="zh-HK" sz="2400" u="sng" dirty="0"/>
              <a:t>News</a:t>
            </a:r>
            <a:r>
              <a:rPr lang="en-US" altLang="zh-HK" sz="2400" dirty="0"/>
              <a:t>, </a:t>
            </a:r>
            <a:r>
              <a:rPr lang="en-US" altLang="zh-HK" sz="2400" u="sng" dirty="0"/>
              <a:t>Story</a:t>
            </a:r>
            <a:r>
              <a:rPr lang="en-US" altLang="zh-HK" sz="2400" dirty="0"/>
              <a:t>, Essay</a:t>
            </a:r>
          </a:p>
          <a:p>
            <a:r>
              <a:rPr lang="en-US" altLang="zh-HK" sz="2400" dirty="0"/>
              <a:t>Model: ChatGPT, </a:t>
            </a:r>
            <a:r>
              <a:rPr lang="en-US" altLang="zh-HK" sz="2400" u="sng" dirty="0"/>
              <a:t>GPT4</a:t>
            </a:r>
            <a:r>
              <a:rPr lang="en-US" altLang="zh-HK" sz="2400" dirty="0"/>
              <a:t>, Human</a:t>
            </a:r>
          </a:p>
          <a:p>
            <a:r>
              <a:rPr lang="en-US" altLang="zh-HK" sz="2400" dirty="0"/>
              <a:t>Size: 12k</a:t>
            </a:r>
            <a:endParaRPr lang="zh-HK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8F3446-BDEA-4416-8898-A44C4F9F1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7" t="36071" r="59026" b="14947"/>
          <a:stretch/>
        </p:blipFill>
        <p:spPr>
          <a:xfrm>
            <a:off x="7184592" y="1814361"/>
            <a:ext cx="5007408" cy="38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7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311F5-E07C-4874-AB45-F719380F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MixSet</a:t>
            </a:r>
            <a:r>
              <a:rPr lang="en-US" altLang="zh-HK" dirty="0"/>
              <a:t> Dataset</a:t>
            </a:r>
            <a:endParaRPr lang="zh-HK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1660C7-C021-427C-B982-DE37C2738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2003" y="1794933"/>
            <a:ext cx="6621695" cy="3537355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A dataset featuring a blend of HWT and MGT.</a:t>
            </a:r>
          </a:p>
          <a:p>
            <a:r>
              <a:rPr lang="en-US" altLang="zh-HK" sz="2400" dirty="0"/>
              <a:t>Consist of 4 mixing methods:</a:t>
            </a:r>
          </a:p>
          <a:p>
            <a:pPr>
              <a:buFontTx/>
              <a:buChar char="-"/>
            </a:pPr>
            <a:r>
              <a:rPr lang="en-US" altLang="zh-HK" sz="2400" dirty="0"/>
              <a:t>Polish: alternating in word / sentence level</a:t>
            </a:r>
          </a:p>
          <a:p>
            <a:pPr>
              <a:buFontTx/>
              <a:buChar char="-"/>
            </a:pPr>
            <a:r>
              <a:rPr lang="en-US" altLang="zh-HK" sz="2400" dirty="0"/>
              <a:t>Complete: Completing the remaining 2/3 from original 1/3 data</a:t>
            </a:r>
          </a:p>
          <a:p>
            <a:pPr>
              <a:buFontTx/>
              <a:buChar char="-"/>
            </a:pPr>
            <a:r>
              <a:rPr lang="en-US" altLang="zh-HK" sz="2400" dirty="0"/>
              <a:t>Rewrite: extract key information and rewrite</a:t>
            </a:r>
          </a:p>
          <a:p>
            <a:pPr>
              <a:buFontTx/>
              <a:buChar char="-"/>
            </a:pPr>
            <a:r>
              <a:rPr lang="en-US" altLang="zh-HK" sz="2400" dirty="0"/>
              <a:t>Humanize: Modifying to mimic human writing</a:t>
            </a:r>
          </a:p>
          <a:p>
            <a:pPr>
              <a:buFontTx/>
              <a:buChar char="-"/>
            </a:pPr>
            <a:endParaRPr lang="en-US" altLang="zh-HK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9C4ED4-AD94-4917-92F3-E292DE1A4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44022" r="27334" b="27867"/>
          <a:stretch/>
        </p:blipFill>
        <p:spPr>
          <a:xfrm>
            <a:off x="7422871" y="2640549"/>
            <a:ext cx="4649263" cy="158894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CD2A977-B471-437D-9EC5-E07FEB89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72" y="262992"/>
            <a:ext cx="4649263" cy="195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2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311F5-E07C-4874-AB45-F719380F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MixSet</a:t>
            </a:r>
            <a:r>
              <a:rPr lang="en-US" altLang="zh-HK" dirty="0"/>
              <a:t> Dataset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5304C5-B844-461A-ADE4-51A8E7835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9190" y="1638299"/>
            <a:ext cx="4447786" cy="3581401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Test model performance on mixed data.</a:t>
            </a:r>
          </a:p>
          <a:p>
            <a:r>
              <a:rPr lang="en-US" altLang="zh-HK" sz="2400" dirty="0"/>
              <a:t>Extract only the data mixed by GPT4 only.</a:t>
            </a:r>
          </a:p>
          <a:p>
            <a:r>
              <a:rPr lang="en-US" altLang="zh-HK" sz="2400" dirty="0"/>
              <a:t>Size: 750</a:t>
            </a:r>
          </a:p>
          <a:p>
            <a:r>
              <a:rPr lang="en-US" altLang="zh-HK" sz="2400" dirty="0"/>
              <a:t>Classification goal: Labeling the same as the original text. </a:t>
            </a:r>
            <a:endParaRPr lang="zh-HK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DDBB29-714F-4838-B250-2D69D0865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15880" r="37893" b="8165"/>
          <a:stretch/>
        </p:blipFill>
        <p:spPr>
          <a:xfrm>
            <a:off x="7945820" y="299439"/>
            <a:ext cx="3881845" cy="2955097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704367E-B65C-482D-B91F-DA7E48E7D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4409"/>
              </p:ext>
            </p:extLst>
          </p:nvPr>
        </p:nvGraphicFramePr>
        <p:xfrm>
          <a:off x="6800193" y="3603464"/>
          <a:ext cx="5118538" cy="2955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9269">
                  <a:extLst>
                    <a:ext uri="{9D8B030D-6E8A-4147-A177-3AD203B41FA5}">
                      <a16:colId xmlns:a16="http://schemas.microsoft.com/office/drawing/2014/main" val="3373275690"/>
                    </a:ext>
                  </a:extLst>
                </a:gridCol>
                <a:gridCol w="2559269">
                  <a:extLst>
                    <a:ext uri="{9D8B030D-6E8A-4147-A177-3AD203B41FA5}">
                      <a16:colId xmlns:a16="http://schemas.microsoft.com/office/drawing/2014/main" val="526940718"/>
                    </a:ext>
                  </a:extLst>
                </a:gridCol>
              </a:tblGrid>
              <a:tr h="591019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400" b="1" dirty="0"/>
                        <a:t>Method</a:t>
                      </a:r>
                      <a:endParaRPr lang="zh-HK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400" b="0" dirty="0"/>
                        <a:t>Correct Criteria</a:t>
                      </a:r>
                      <a:endParaRPr lang="zh-HK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17602"/>
                  </a:ext>
                </a:extLst>
              </a:tr>
              <a:tr h="591019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400" dirty="0"/>
                        <a:t>Polish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400" dirty="0"/>
                        <a:t>HGT / 0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50743"/>
                  </a:ext>
                </a:extLst>
              </a:tr>
              <a:tr h="591019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400" dirty="0"/>
                        <a:t>Rewrite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400" dirty="0"/>
                        <a:t>HGT / 0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454507"/>
                  </a:ext>
                </a:extLst>
              </a:tr>
              <a:tr h="591019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400" dirty="0"/>
                        <a:t>Complete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400" dirty="0"/>
                        <a:t>HGT / 0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865257"/>
                  </a:ext>
                </a:extLst>
              </a:tr>
              <a:tr h="591019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400" dirty="0"/>
                        <a:t>Humanize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400" dirty="0"/>
                        <a:t>MGT / 1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01194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0D576D57-2C37-448C-93DC-7169F29A3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9" t="44022" r="27334" b="27867"/>
          <a:stretch/>
        </p:blipFill>
        <p:spPr>
          <a:xfrm>
            <a:off x="1371600" y="5159464"/>
            <a:ext cx="4649263" cy="15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99919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726</TotalTime>
  <Words>714</Words>
  <Application>Microsoft Office PowerPoint</Application>
  <PresentationFormat>寬螢幕</PresentationFormat>
  <Paragraphs>111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Calibri</vt:lpstr>
      <vt:lpstr>Franklin Gothic Book</vt:lpstr>
      <vt:lpstr>Wingdings</vt:lpstr>
      <vt:lpstr>裁剪</vt:lpstr>
      <vt:lpstr>Different Learning Methods for Machine-Generated Text Detection</vt:lpstr>
      <vt:lpstr>Inspiration</vt:lpstr>
      <vt:lpstr>PowerPoint 簡報</vt:lpstr>
      <vt:lpstr>Goal</vt:lpstr>
      <vt:lpstr>M4 Dataset</vt:lpstr>
      <vt:lpstr>M4 Dataset</vt:lpstr>
      <vt:lpstr>MGTBench Dataset</vt:lpstr>
      <vt:lpstr>MixSet Dataset</vt:lpstr>
      <vt:lpstr>MixSet Dataset</vt:lpstr>
      <vt:lpstr>Model Choice</vt:lpstr>
      <vt:lpstr>Comparison</vt:lpstr>
      <vt:lpstr>Train Setting</vt:lpstr>
      <vt:lpstr>Result –  M4 Analysis</vt:lpstr>
      <vt:lpstr>Result –  M4 Analysis</vt:lpstr>
      <vt:lpstr>Result –  M4 Analysis</vt:lpstr>
      <vt:lpstr>Result –  MGTBench Analysis</vt:lpstr>
      <vt:lpstr>Result –  MGTBench Analysis</vt:lpstr>
      <vt:lpstr>Result –  MGTBench Analysis</vt:lpstr>
      <vt:lpstr>Result –  MixSet Analysis</vt:lpstr>
      <vt:lpstr>PowerPoint 簡報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 Learning Methods for AI-Generated Text Detection</dc:title>
  <dc:creator>NG, Man Tik</dc:creator>
  <cp:lastModifiedBy>NG, Man Tik</cp:lastModifiedBy>
  <cp:revision>31</cp:revision>
  <dcterms:created xsi:type="dcterms:W3CDTF">2024-04-17T08:19:36Z</dcterms:created>
  <dcterms:modified xsi:type="dcterms:W3CDTF">2024-04-18T05:15:41Z</dcterms:modified>
</cp:coreProperties>
</file>